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4"/>
  </p:notesMasterIdLst>
  <p:sldIdLst>
    <p:sldId id="3837" r:id="rId5"/>
    <p:sldId id="3826" r:id="rId6"/>
    <p:sldId id="3827" r:id="rId7"/>
    <p:sldId id="3838" r:id="rId8"/>
    <p:sldId id="3831" r:id="rId9"/>
    <p:sldId id="3840" r:id="rId10"/>
    <p:sldId id="3792" r:id="rId11"/>
    <p:sldId id="3839" r:id="rId12"/>
    <p:sldId id="3828" r:id="rId13"/>
    <p:sldId id="3841" r:id="rId14"/>
    <p:sldId id="3842" r:id="rId15"/>
    <p:sldId id="3791" r:id="rId16"/>
    <p:sldId id="3829" r:id="rId17"/>
    <p:sldId id="3830" r:id="rId18"/>
    <p:sldId id="3794" r:id="rId19"/>
    <p:sldId id="3832" r:id="rId20"/>
    <p:sldId id="3833" r:id="rId21"/>
    <p:sldId id="3836" r:id="rId22"/>
    <p:sldId id="38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293" autoAdjust="0"/>
  </p:normalViewPr>
  <p:slideViewPr>
    <p:cSldViewPr snapToGrid="0">
      <p:cViewPr varScale="1">
        <p:scale>
          <a:sx n="63" d="100"/>
          <a:sy n="63" d="100"/>
        </p:scale>
        <p:origin x="1020" y="7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a:t>Hoạt động tốt trên bài toán phân loại và hồi quy ít bị ảnh hưởng bởi nhiễu (noise)</a:t>
          </a:r>
        </a:p>
        <a:p>
          <a:r>
            <a:rPr lang="en-US"/>
            <a:t>Giải quyết tốt các bài toán có dữ liệu bị missing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endParaRPr lang="en-US" dirty="0"/>
        </a:p>
      </dgm:t>
    </dgm:pt>
    <dgm:pt modelId="{0F6BA1FB-59E5-4F16-A7B4-1533BB1F09E4}">
      <dgm:prSet/>
      <dgm:spPr>
        <a:solidFill>
          <a:schemeClr val="accent2">
            <a:lumMod val="20000"/>
            <a:lumOff val="80000"/>
            <a:alpha val="90000"/>
          </a:schemeClr>
        </a:solidFill>
        <a:ln>
          <a:noFill/>
        </a:ln>
      </dgm:spPr>
      <dgm:t>
        <a:bodyPr/>
        <a:lstStyle/>
        <a:p>
          <a:pPr algn="ctr"/>
          <a:r>
            <a:rPr lang="en-US" baseline="0"/>
            <a:t>Tránh bị overfitting</a:t>
          </a:r>
        </a:p>
        <a:p>
          <a:pPr algn="ctr"/>
          <a:r>
            <a:rPr lang="en-US" baseline="0"/>
            <a:t>Use of multiple trees reduce the risk of overfitting</a:t>
          </a:r>
        </a:p>
        <a:p>
          <a:pPr algn="ctr"/>
          <a:r>
            <a:rPr lang="en-US" baseline="0"/>
            <a:t>Trainig time is less</a:t>
          </a:r>
        </a:p>
        <a:p>
          <a:pPr algn="ct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dgm:spPr>
        <a:solidFill>
          <a:schemeClr val="accent4">
            <a:lumMod val="20000"/>
            <a:lumOff val="80000"/>
            <a:alpha val="90000"/>
          </a:schemeClr>
        </a:solidFill>
        <a:ln>
          <a:noFill/>
        </a:ln>
      </dgm:spPr>
      <dgm:t>
        <a:bodyPr/>
        <a:lstStyle/>
        <a:p>
          <a:pPr algn="ctr"/>
          <a:r>
            <a:rPr lang="en-US"/>
            <a:t>Độ chính xác cao</a:t>
          </a:r>
        </a:p>
        <a:p>
          <a:pPr algn="ctr"/>
          <a:r>
            <a:rPr lang="en-US"/>
            <a:t>Chạy hiệu quả trên xử lý số liệu chiều lớn (hàng triệu biến đầu vào)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a:t>3</a:t>
          </a:r>
          <a:endParaRPr lang="en-US" dirty="0"/>
        </a:p>
      </dgm:t>
    </dgm:pt>
    <dgm:pt modelId="{DE16CBB4-D3F4-44AD-8379-3A5D78B889D5}">
      <dgm:prSet/>
      <dgm:spPr>
        <a:solidFill>
          <a:schemeClr val="accent5">
            <a:lumMod val="20000"/>
            <a:lumOff val="80000"/>
            <a:alpha val="90000"/>
          </a:schemeClr>
        </a:solidFill>
        <a:ln>
          <a:noFill/>
        </a:ln>
      </dgm:spPr>
      <dgm:t>
        <a:bodyPr/>
        <a:lstStyle/>
        <a:p>
          <a:r>
            <a:rPr lang="en-US"/>
            <a:t>Không cần giải định về phân bố như những mô hình hồi quy tuyến tính</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a:t>4</a:t>
          </a:r>
          <a:endParaRPr lang="en-US" dirty="0"/>
        </a:p>
      </dgm:t>
    </dgm:pt>
    <dgm:pt modelId="{F7B81412-5EAE-488C-9259-0FA0EB0F090B}">
      <dgm:prSet/>
      <dgm:spPr>
        <a:solidFill>
          <a:schemeClr val="accent6">
            <a:lumMod val="20000"/>
            <a:lumOff val="80000"/>
            <a:alpha val="90000"/>
          </a:schemeClr>
        </a:solidFill>
        <a:ln>
          <a:noFill/>
        </a:ln>
      </dgm:spPr>
      <dgm:t>
        <a:bodyPr/>
        <a:lstStyle/>
        <a:p>
          <a:r>
            <a:rPr lang="en-US"/>
            <a:t>Dễ dàng cài đặt và sử dụng</a:t>
          </a:r>
        </a:p>
        <a:p>
          <a:r>
            <a:rPr lang="en-US"/>
            <a:t>Dễ dàng điều chỉnh các tham số của mô hình để đạt được kết quả tối ưu</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a:t>5</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kern="1200"/>
            <a:t>Hoạt động tốt trên bài toán phân loại và hồi quy ít bị ảnh hưởng bởi nhiễu (noise)</a:t>
          </a:r>
        </a:p>
        <a:p>
          <a:pPr marL="0" lvl="0" indent="0" algn="l" defTabSz="488950">
            <a:lnSpc>
              <a:spcPct val="90000"/>
            </a:lnSpc>
            <a:spcBef>
              <a:spcPct val="0"/>
            </a:spcBef>
            <a:spcAft>
              <a:spcPct val="35000"/>
            </a:spcAft>
            <a:buNone/>
          </a:pPr>
          <a:r>
            <a:rPr lang="en-US" sz="1100" kern="1200"/>
            <a:t>Giải quyết tốt các bài toán có dữ liệu bị missing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endParaRPr lang="en-US" sz="3800" kern="120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488950">
            <a:lnSpc>
              <a:spcPct val="90000"/>
            </a:lnSpc>
            <a:spcBef>
              <a:spcPct val="0"/>
            </a:spcBef>
            <a:spcAft>
              <a:spcPct val="35000"/>
            </a:spcAft>
            <a:buNone/>
          </a:pPr>
          <a:r>
            <a:rPr lang="en-US" sz="1100" kern="1200" baseline="0"/>
            <a:t>Tránh bị overfitting</a:t>
          </a:r>
        </a:p>
        <a:p>
          <a:pPr marL="0" lvl="0" indent="0" algn="ctr" defTabSz="488950">
            <a:lnSpc>
              <a:spcPct val="90000"/>
            </a:lnSpc>
            <a:spcBef>
              <a:spcPct val="0"/>
            </a:spcBef>
            <a:spcAft>
              <a:spcPct val="35000"/>
            </a:spcAft>
            <a:buNone/>
          </a:pPr>
          <a:r>
            <a:rPr lang="en-US" sz="1100" kern="1200" baseline="0"/>
            <a:t>Use of multiple trees reduce the risk of overfitting</a:t>
          </a:r>
        </a:p>
        <a:p>
          <a:pPr marL="0" lvl="0" indent="0" algn="ctr" defTabSz="488950">
            <a:lnSpc>
              <a:spcPct val="90000"/>
            </a:lnSpc>
            <a:spcBef>
              <a:spcPct val="0"/>
            </a:spcBef>
            <a:spcAft>
              <a:spcPct val="35000"/>
            </a:spcAft>
            <a:buNone/>
          </a:pPr>
          <a:r>
            <a:rPr lang="en-US" sz="1100" kern="1200" baseline="0"/>
            <a:t>Trainig time is less</a:t>
          </a:r>
        </a:p>
        <a:p>
          <a:pPr marL="0" lvl="0" indent="0" algn="ctr" defTabSz="488950">
            <a:lnSpc>
              <a:spcPct val="90000"/>
            </a:lnSpc>
            <a:spcBef>
              <a:spcPct val="0"/>
            </a:spcBef>
            <a:spcAft>
              <a:spcPct val="35000"/>
            </a:spcAft>
            <a:buNone/>
          </a:pP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endParaRPr lang="en-US" sz="3800" kern="120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ctr" defTabSz="488950">
            <a:lnSpc>
              <a:spcPct val="90000"/>
            </a:lnSpc>
            <a:spcBef>
              <a:spcPct val="0"/>
            </a:spcBef>
            <a:spcAft>
              <a:spcPct val="35000"/>
            </a:spcAft>
            <a:buNone/>
          </a:pPr>
          <a:r>
            <a:rPr lang="en-US" sz="1100" kern="1200"/>
            <a:t>Độ chính xác cao</a:t>
          </a:r>
        </a:p>
        <a:p>
          <a:pPr marL="0" lvl="0" indent="0" algn="ctr" defTabSz="488950">
            <a:lnSpc>
              <a:spcPct val="90000"/>
            </a:lnSpc>
            <a:spcBef>
              <a:spcPct val="0"/>
            </a:spcBef>
            <a:spcAft>
              <a:spcPct val="35000"/>
            </a:spcAft>
            <a:buNone/>
          </a:pPr>
          <a:r>
            <a:rPr lang="en-US" sz="1100" kern="1200"/>
            <a:t>Chạy hiệu quả trên xử lý số liệu chiều lớn (hàng triệu biến đầu vào)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endParaRPr lang="en-US" sz="3800" kern="120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kern="1200"/>
            <a:t>Không cần giải định về phân bố như những mô hình hồi quy tuyến tính</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kern="1200"/>
            <a:t>Dễ dàng cài đặt và sử dụng</a:t>
          </a:r>
        </a:p>
        <a:p>
          <a:pPr marL="0" lvl="0" indent="0" algn="l" defTabSz="488950">
            <a:lnSpc>
              <a:spcPct val="90000"/>
            </a:lnSpc>
            <a:spcBef>
              <a:spcPct val="0"/>
            </a:spcBef>
            <a:spcAft>
              <a:spcPct val="35000"/>
            </a:spcAft>
            <a:buNone/>
          </a:pPr>
          <a:r>
            <a:rPr lang="en-US" sz="1100" kern="1200"/>
            <a:t>Dễ dàng điều chỉnh các tham số của mô hình để đạt được kết quả tối ưu</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endParaRPr lang="en-US" sz="3800" kern="120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just">
                  <a:lnSpc>
                    <a:spcPct val="150000"/>
                  </a:lnSpc>
                  <a:spcBef>
                    <a:spcPts val="1000"/>
                  </a:spcBef>
                </a:pPr>
                <a:r>
                  <a:rPr lang="en-US" sz="1800">
                    <a:effectLst/>
                    <a:latin typeface="Times New Roman" panose="02020603050405020304" pitchFamily="18" charset="0"/>
                    <a:ea typeface="Times New Roman" panose="02020603050405020304" pitchFamily="18" charset="0"/>
                  </a:rPr>
                  <a:t>Dữ liệu được dùng để xây dựng mô hình dự đoán mực nước tại trạm Thakhek được thu thập là bộ dữ liệu mùa lũ các năm từ gồm 1071 bản ghi. </a:t>
                </a:r>
              </a:p>
              <a:p>
                <a:r>
                  <a:rPr lang="en-US" sz="1800">
                    <a:effectLst/>
                    <a:latin typeface="Times New Roman" panose="02020603050405020304" pitchFamily="18" charset="0"/>
                    <a:ea typeface="Times New Roman" panose="02020603050405020304" pitchFamily="18" charset="0"/>
                  </a:rPr>
                  <a:t>Dữ liệu đầu vào L</a:t>
                </a:r>
                <a14:m>
                  <m:oMath xmlns:m="http://schemas.openxmlformats.org/officeDocument/2006/math">
                    <m:sSub>
                      <m:sSubPr>
                        <m:ctrlPr>
                          <a:rPr lang="en-US" i="1">
                            <a:effectLst/>
                            <a:latin typeface="Cambria Math" panose="02040503050406030204" pitchFamily="18" charset="0"/>
                          </a:rPr>
                        </m:ctrlPr>
                      </m:sSubPr>
                      <m:e>
                        <m:sSup>
                          <m:sSupPr>
                            <m:ctrlPr>
                              <a:rPr lang="en-US" i="1">
                                <a:effectLst/>
                                <a:latin typeface="Cambria Math" panose="02040503050406030204" pitchFamily="18" charset="0"/>
                              </a:rPr>
                            </m:ctrlPr>
                          </m:sSupP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sup>
                        </m:sSup>
                      </m:e>
                      <m:sub/>
                    </m:sSub>
                  </m:oMath>
                </a14:m>
                <a:r>
                  <a:rPr lang="en-US" sz="1800">
                    <a:effectLst/>
                    <a:latin typeface="Times New Roman" panose="02020603050405020304" pitchFamily="18" charset="0"/>
                    <a:ea typeface="Times New Roman" panose="02020603050405020304" pitchFamily="18" charset="0"/>
                  </a:rPr>
                  <a:t> trong đó N là cỡ mẫu đo đạc được. Trong bài này mối quan hệ đầu vào – ra trong mô hình phi tuyền RF như sau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mbria Math" panose="02040503050406030204" pitchFamily="18" charset="0"/>
                    <a:ea typeface="Times New Roman" panose="02020603050405020304" pitchFamily="18" charset="0"/>
                  </a:rPr>
                  <a:t>	H</a:t>
                </a:r>
                <a:r>
                  <a:rPr lang="en-US" sz="1800" baseline="-25000">
                    <a:effectLst/>
                    <a:latin typeface="Cambria Math" panose="02040503050406030204" pitchFamily="18" charset="0"/>
                    <a:ea typeface="Times New Roman" panose="02020603050405020304" pitchFamily="18" charset="0"/>
                  </a:rPr>
                  <a:t>Thakhek</a:t>
                </a:r>
                <a:r>
                  <a:rPr lang="en-US" sz="1800">
                    <a:effectLst/>
                    <a:latin typeface="Cambria Math" panose="02040503050406030204" pitchFamily="18" charset="0"/>
                    <a:ea typeface="Times New Roman" panose="02020603050405020304" pitchFamily="18" charset="0"/>
                  </a:rPr>
                  <a:t>(t+5) =</a:t>
                </a:r>
                <a:r>
                  <a:rPr lang="vi-VN" sz="1800">
                    <a:effectLst/>
                    <a:latin typeface="Cambria Math" panose="02040503050406030204" pitchFamily="18" charset="0"/>
                    <a:ea typeface="Times New Roman" panose="02020603050405020304" pitchFamily="18" charset="0"/>
                  </a:rPr>
                  <a:t> f{</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tk</a:t>
                </a:r>
                <a:r>
                  <a:rPr lang="en-US" sz="1800">
                    <a:effectLst/>
                    <a:latin typeface="Cambria Math" panose="02040503050406030204" pitchFamily="18" charset="0"/>
                    <a:ea typeface="Times New Roman" panose="02020603050405020304" pitchFamily="18" charset="0"/>
                  </a:rPr>
                  <a:t>(t), H</a:t>
                </a:r>
                <a:r>
                  <a:rPr lang="vi-VN" sz="1800" baseline="-25000">
                    <a:effectLst/>
                    <a:latin typeface="Cambria Math" panose="02040503050406030204" pitchFamily="18" charset="0"/>
                    <a:ea typeface="Times New Roman" panose="02020603050405020304" pitchFamily="18" charset="0"/>
                  </a:rPr>
                  <a:t>tk</a:t>
                </a:r>
                <a:r>
                  <a:rPr lang="en-US" sz="1800">
                    <a:effectLst/>
                    <a:latin typeface="Cambria Math" panose="02040503050406030204" pitchFamily="18" charset="0"/>
                    <a:ea typeface="Times New Roman" panose="02020603050405020304" pitchFamily="18" charset="0"/>
                  </a:rPr>
                  <a:t>(t-1)</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t</a:t>
                </a:r>
                <a:r>
                  <a:rPr lang="en-US" sz="1800" baseline="-25000">
                    <a:effectLst/>
                    <a:latin typeface="Cambria Math" panose="02040503050406030204" pitchFamily="18" charset="0"/>
                    <a:ea typeface="Times New Roman" panose="02020603050405020304" pitchFamily="18" charset="0"/>
                  </a:rPr>
                  <a:t>k</a:t>
                </a:r>
                <a:r>
                  <a:rPr lang="en-US" sz="1800">
                    <a:effectLst/>
                    <a:latin typeface="Cambria Math" panose="02040503050406030204" pitchFamily="18" charset="0"/>
                    <a:ea typeface="Times New Roman" panose="02020603050405020304" pitchFamily="18" charset="0"/>
                  </a:rPr>
                  <a:t>(t-2)</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(t-1)</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a:t>
                </a:r>
                <a:r>
                  <a:rPr lang="vi-VN" sz="1800">
                    <a:effectLst/>
                    <a:latin typeface="Cambria Math" panose="02040503050406030204" pitchFamily="18" charset="0"/>
                    <a:ea typeface="Times New Roman" panose="02020603050405020304" pitchFamily="18" charset="0"/>
                  </a:rPr>
                  <a:t>2</a:t>
                </a:r>
                <a:r>
                  <a:rPr lang="en-US" sz="1800">
                    <a:effectLst/>
                    <a:latin typeface="Cambria Math" panose="02040503050406030204" pitchFamily="18" charset="0"/>
                    <a:ea typeface="Times New Roman" panose="02020603050405020304" pitchFamily="18" charset="0"/>
                  </a:rPr>
                  <a:t>)</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Rainfall_w3(t), Rainfall_w5(t), Rainfall_w7(t)}.</a:t>
                </a:r>
                <a:endParaRPr lang="en-US" sz="1800">
                  <a:effectLst/>
                  <a:latin typeface="Times New Roman" panose="02020603050405020304" pitchFamily="18" charset="0"/>
                  <a:ea typeface="Times New Roman" panose="02020603050405020304" pitchFamily="18" charset="0"/>
                </a:endParaRPr>
              </a:p>
              <a:p>
                <a:endParaRPr lang="en-US"/>
              </a:p>
            </p:txBody>
          </p:sp>
        </mc:Choice>
        <mc:Fallback>
          <p:sp>
            <p:nvSpPr>
              <p:cNvPr id="3" name="Notes Placeholder 2"/>
              <p:cNvSpPr>
                <a:spLocks noGrp="1"/>
              </p:cNvSpPr>
              <p:nvPr>
                <p:ph type="body" idx="1"/>
              </p:nvPr>
            </p:nvSpPr>
            <p:spPr/>
            <p:txBody>
              <a:bodyPr/>
              <a:lstStyle/>
              <a:p>
                <a:pPr algn="just">
                  <a:lnSpc>
                    <a:spcPct val="150000"/>
                  </a:lnSpc>
                  <a:spcBef>
                    <a:spcPts val="1000"/>
                  </a:spcBef>
                </a:pPr>
                <a:r>
                  <a:rPr lang="en-US" sz="1800">
                    <a:effectLst/>
                    <a:latin typeface="Times New Roman" panose="02020603050405020304" pitchFamily="18" charset="0"/>
                    <a:ea typeface="Times New Roman" panose="02020603050405020304" pitchFamily="18" charset="0"/>
                  </a:rPr>
                  <a:t>Dữ liệu được dùng để xây dựng mô hình dự đoán mực nước tại trạm Thakhek được thu thập là bộ dữ liệu mùa lũ các năm từ gồm 1071 bản ghi. </a:t>
                </a:r>
              </a:p>
              <a:p>
                <a:r>
                  <a:rPr lang="en-US" sz="1800">
                    <a:effectLst/>
                    <a:latin typeface="Times New Roman" panose="02020603050405020304" pitchFamily="18" charset="0"/>
                    <a:ea typeface="Times New Roman" panose="02020603050405020304" pitchFamily="18" charset="0"/>
                  </a:rPr>
                  <a:t>Dữ liệu đầu vào L</a:t>
                </a:r>
                <a:r>
                  <a:rPr lang="en-US"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=(𝑋_𝑖,〖𝑌)〗_(𝑖=1)〗^𝑁〗_</a:t>
                </a:r>
                <a:r>
                  <a:rPr lang="en-US" sz="1800">
                    <a:effectLst/>
                    <a:latin typeface="Times New Roman" panose="02020603050405020304" pitchFamily="18" charset="0"/>
                    <a:ea typeface="Times New Roman" panose="02020603050405020304" pitchFamily="18" charset="0"/>
                  </a:rPr>
                  <a:t> trong đó N là cỡ mẫu đo đạc được. Trong bài này mối quan hệ đầu vào – ra trong mô hình phi tuyền RF như sau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mbria Math" panose="02040503050406030204" pitchFamily="18" charset="0"/>
                    <a:ea typeface="Times New Roman" panose="02020603050405020304" pitchFamily="18" charset="0"/>
                  </a:rPr>
                  <a:t>	H</a:t>
                </a:r>
                <a:r>
                  <a:rPr lang="en-US" sz="1800" baseline="-25000">
                    <a:effectLst/>
                    <a:latin typeface="Cambria Math" panose="02040503050406030204" pitchFamily="18" charset="0"/>
                    <a:ea typeface="Times New Roman" panose="02020603050405020304" pitchFamily="18" charset="0"/>
                  </a:rPr>
                  <a:t>Thakhek</a:t>
                </a:r>
                <a:r>
                  <a:rPr lang="en-US" sz="1800">
                    <a:effectLst/>
                    <a:latin typeface="Cambria Math" panose="02040503050406030204" pitchFamily="18" charset="0"/>
                    <a:ea typeface="Times New Roman" panose="02020603050405020304" pitchFamily="18" charset="0"/>
                  </a:rPr>
                  <a:t>(t+5) =</a:t>
                </a:r>
                <a:r>
                  <a:rPr lang="vi-VN" sz="1800">
                    <a:effectLst/>
                    <a:latin typeface="Cambria Math" panose="02040503050406030204" pitchFamily="18" charset="0"/>
                    <a:ea typeface="Times New Roman" panose="02020603050405020304" pitchFamily="18" charset="0"/>
                  </a:rPr>
                  <a:t> f{</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tk</a:t>
                </a:r>
                <a:r>
                  <a:rPr lang="en-US" sz="1800">
                    <a:effectLst/>
                    <a:latin typeface="Cambria Math" panose="02040503050406030204" pitchFamily="18" charset="0"/>
                    <a:ea typeface="Times New Roman" panose="02020603050405020304" pitchFamily="18" charset="0"/>
                  </a:rPr>
                  <a:t>(t), H</a:t>
                </a:r>
                <a:r>
                  <a:rPr lang="vi-VN" sz="1800" baseline="-25000">
                    <a:effectLst/>
                    <a:latin typeface="Cambria Math" panose="02040503050406030204" pitchFamily="18" charset="0"/>
                    <a:ea typeface="Times New Roman" panose="02020603050405020304" pitchFamily="18" charset="0"/>
                  </a:rPr>
                  <a:t>tk</a:t>
                </a:r>
                <a:r>
                  <a:rPr lang="en-US" sz="1800">
                    <a:effectLst/>
                    <a:latin typeface="Cambria Math" panose="02040503050406030204" pitchFamily="18" charset="0"/>
                    <a:ea typeface="Times New Roman" panose="02020603050405020304" pitchFamily="18" charset="0"/>
                  </a:rPr>
                  <a:t>(t-1)</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t</a:t>
                </a:r>
                <a:r>
                  <a:rPr lang="en-US" sz="1800" baseline="-25000">
                    <a:effectLst/>
                    <a:latin typeface="Cambria Math" panose="02040503050406030204" pitchFamily="18" charset="0"/>
                    <a:ea typeface="Times New Roman" panose="02020603050405020304" pitchFamily="18" charset="0"/>
                  </a:rPr>
                  <a:t>k</a:t>
                </a:r>
                <a:r>
                  <a:rPr lang="en-US" sz="1800">
                    <a:effectLst/>
                    <a:latin typeface="Cambria Math" panose="02040503050406030204" pitchFamily="18" charset="0"/>
                    <a:ea typeface="Times New Roman" panose="02020603050405020304" pitchFamily="18" charset="0"/>
                  </a:rPr>
                  <a:t>(t-2)</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(t-1)</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H</a:t>
                </a:r>
                <a:r>
                  <a:rPr lang="vi-VN" sz="1800" baseline="-25000">
                    <a:effectLst/>
                    <a:latin typeface="Cambria Math" panose="02040503050406030204" pitchFamily="18" charset="0"/>
                    <a:ea typeface="Times New Roman" panose="02020603050405020304" pitchFamily="18" charset="0"/>
                  </a:rPr>
                  <a:t>nk</a:t>
                </a:r>
                <a:r>
                  <a:rPr lang="en-US" sz="1800">
                    <a:effectLst/>
                    <a:latin typeface="Cambria Math" panose="02040503050406030204" pitchFamily="18" charset="0"/>
                    <a:ea typeface="Times New Roman" panose="02020603050405020304" pitchFamily="18" charset="0"/>
                  </a:rPr>
                  <a:t>(t-</a:t>
                </a:r>
                <a:r>
                  <a:rPr lang="vi-VN" sz="1800">
                    <a:effectLst/>
                    <a:latin typeface="Cambria Math" panose="02040503050406030204" pitchFamily="18" charset="0"/>
                    <a:ea typeface="Times New Roman" panose="02020603050405020304" pitchFamily="18" charset="0"/>
                  </a:rPr>
                  <a:t>2</a:t>
                </a:r>
                <a:r>
                  <a:rPr lang="en-US" sz="1800">
                    <a:effectLst/>
                    <a:latin typeface="Cambria Math" panose="02040503050406030204" pitchFamily="18" charset="0"/>
                    <a:ea typeface="Times New Roman" panose="02020603050405020304" pitchFamily="18" charset="0"/>
                  </a:rPr>
                  <a:t>)</a:t>
                </a:r>
                <a:r>
                  <a:rPr lang="vi-VN" sz="1800">
                    <a:effectLst/>
                    <a:latin typeface="Cambria Math" panose="02040503050406030204" pitchFamily="18" charset="0"/>
                    <a:ea typeface="Times New Roman" panose="02020603050405020304" pitchFamily="18" charset="0"/>
                  </a:rPr>
                  <a:t>, </a:t>
                </a:r>
                <a:r>
                  <a:rPr lang="en-US" sz="1800">
                    <a:effectLst/>
                    <a:latin typeface="Cambria Math" panose="02040503050406030204" pitchFamily="18" charset="0"/>
                    <a:ea typeface="Times New Roman" panose="02020603050405020304" pitchFamily="18" charset="0"/>
                  </a:rPr>
                  <a:t>Rainfall_w3(t), Rainfall_w5(t), Rainfall_w7(t)}.</a:t>
                </a:r>
                <a:endParaRPr lang="en-US" sz="1800">
                  <a:effectLst/>
                  <a:latin typeface="Times New Roman" panose="02020603050405020304" pitchFamily="18" charset="0"/>
                  <a:ea typeface="Times New Roman" panose="02020603050405020304" pitchFamily="18" charset="0"/>
                </a:endParaRPr>
              </a:p>
              <a:p>
                <a:endParaRPr lang="en-US"/>
              </a:p>
            </p:txBody>
          </p:sp>
        </mc:Fallback>
      </mc:AlternateContent>
      <p:sp>
        <p:nvSpPr>
          <p:cNvPr id="4" name="Slide Number Placeholder 3"/>
          <p:cNvSpPr>
            <a:spLocks noGrp="1"/>
          </p:cNvSpPr>
          <p:nvPr>
            <p:ph type="sldNum" sz="quarter" idx="5"/>
          </p:nvPr>
        </p:nvSpPr>
        <p:spPr/>
        <p:txBody>
          <a:bodyPr/>
          <a:lstStyle/>
          <a:p>
            <a:fld id="{D40C6A29-4676-420C-BBE3-ACC2B80F64D4}" type="slidenum">
              <a:rPr lang="en-US" smtClean="0"/>
              <a:t>7</a:t>
            </a:fld>
            <a:endParaRPr lang="en-US" dirty="0"/>
          </a:p>
        </p:txBody>
      </p:sp>
    </p:spTree>
    <p:extLst>
      <p:ext uri="{BB962C8B-B14F-4D97-AF65-F5344CB8AC3E}">
        <p14:creationId xmlns:p14="http://schemas.microsoft.com/office/powerpoint/2010/main" val="373639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EA3BE6A-BC19-4B38-A7D3-56ADF015B9D4}"/>
              </a:ext>
            </a:extLst>
          </p:cNvPr>
          <p:cNvSpPr>
            <a:spLocks noGrp="1"/>
          </p:cNvSpPr>
          <p:nvPr>
            <p:ph type="dt" sz="half" idx="10"/>
          </p:nvPr>
        </p:nvSpPr>
        <p:spPr/>
        <p:txBody>
          <a:bodyPr/>
          <a:lstStyle/>
          <a:p>
            <a:pPr>
              <a:defRPr/>
            </a:pPr>
            <a:r>
              <a:rPr lang="en-US">
                <a:solidFill>
                  <a:prstClr val="black">
                    <a:tint val="75000"/>
                  </a:prstClr>
                </a:solidFill>
              </a:rPr>
              <a:t>22/1/2022</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2B06000-887A-49F5-8F0C-0A986A30E05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a:t>
            </a:fld>
            <a:endParaRPr lang="en-US" dirty="0">
              <a:solidFill>
                <a:prstClr val="black">
                  <a:tint val="75000"/>
                </a:prstClr>
              </a:solidFill>
            </a:endParaRPr>
          </a:p>
        </p:txBody>
      </p:sp>
      <p:sp>
        <p:nvSpPr>
          <p:cNvPr id="7" name="Title 6">
            <a:extLst>
              <a:ext uri="{FF2B5EF4-FFF2-40B4-BE49-F238E27FC236}">
                <a16:creationId xmlns:a16="http://schemas.microsoft.com/office/drawing/2014/main" id="{CDB19116-F3EB-4B9A-89AC-1752B80F5209}"/>
              </a:ext>
            </a:extLst>
          </p:cNvPr>
          <p:cNvSpPr>
            <a:spLocks noGrp="1"/>
          </p:cNvSpPr>
          <p:nvPr>
            <p:ph type="title"/>
          </p:nvPr>
        </p:nvSpPr>
        <p:spPr>
          <a:xfrm>
            <a:off x="838200" y="2103437"/>
            <a:ext cx="10515600" cy="1325563"/>
          </a:xfrm>
        </p:spPr>
        <p:txBody>
          <a:bodyPr>
            <a:normAutofit/>
          </a:bodyPr>
          <a:lstStyle/>
          <a:p>
            <a:pPr algn="ctr"/>
            <a:r>
              <a:rPr lang="en-US" sz="4000"/>
              <a:t>DỰ BÁO MỰC NƯỚC TẠI TRẠM THAKHEK TRÊN SÔNG MEKONG DÙNG RANDOM FOREST</a:t>
            </a:r>
          </a:p>
        </p:txBody>
      </p:sp>
      <p:pic>
        <p:nvPicPr>
          <p:cNvPr id="10" name="Picture 7">
            <a:extLst>
              <a:ext uri="{FF2B5EF4-FFF2-40B4-BE49-F238E27FC236}">
                <a16:creationId xmlns:a16="http://schemas.microsoft.com/office/drawing/2014/main" id="{7220F42A-3768-4CCD-A813-F078C3C33A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0521" y="217562"/>
            <a:ext cx="1403711" cy="11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467">
            <a:extLst>
              <a:ext uri="{FF2B5EF4-FFF2-40B4-BE49-F238E27FC236}">
                <a16:creationId xmlns:a16="http://schemas.microsoft.com/office/drawing/2014/main" id="{3DA604B7-53BC-42E8-8519-190E998E4D80}"/>
              </a:ext>
            </a:extLst>
          </p:cNvPr>
          <p:cNvSpPr txBox="1">
            <a:spLocks/>
          </p:cNvSpPr>
          <p:nvPr/>
        </p:nvSpPr>
        <p:spPr bwMode="auto">
          <a:xfrm>
            <a:off x="4547457" y="347199"/>
            <a:ext cx="500062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098" tIns="114098" rIns="114098" bIns="114098"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Clr>
                <a:srgbClr val="00CEF6"/>
              </a:buClr>
              <a:buSzPct val="100000"/>
              <a:buFont typeface="Oswald" pitchFamily="2" charset="0"/>
              <a:buNone/>
            </a:pPr>
            <a:r>
              <a:rPr lang="vi-VN" altLang="en-US" sz="2000" b="1">
                <a:solidFill>
                  <a:srgbClr val="002060"/>
                </a:solidFill>
                <a:ea typeface="Oswald" pitchFamily="2" charset="0"/>
                <a:cs typeface="Arial" panose="020B0604020202020204" pitchFamily="34" charset="0"/>
                <a:sym typeface="Oswald" pitchFamily="2" charset="0"/>
              </a:rPr>
              <a:t>TRƯỜNG ĐẠI HỌC THỦY LỢI</a:t>
            </a:r>
          </a:p>
          <a:p>
            <a:pPr algn="ctr">
              <a:buClr>
                <a:srgbClr val="00CEF6"/>
              </a:buClr>
              <a:buSzPct val="100000"/>
              <a:buFont typeface="Oswald" pitchFamily="2" charset="0"/>
              <a:buNone/>
            </a:pPr>
            <a:r>
              <a:rPr lang="vi-VN" altLang="en-US" sz="1600" b="1">
                <a:solidFill>
                  <a:srgbClr val="002060"/>
                </a:solidFill>
                <a:ea typeface="Oswald" pitchFamily="2" charset="0"/>
                <a:cs typeface="Arial" panose="020B0604020202020204" pitchFamily="34" charset="0"/>
                <a:sym typeface="Oswald" pitchFamily="2" charset="0"/>
              </a:rPr>
              <a:t>KHOA CÔNG NGHỆ THÔNG TIN</a:t>
            </a:r>
            <a:endParaRPr lang="en-US" altLang="en-US" sz="1600" b="1">
              <a:solidFill>
                <a:srgbClr val="002060"/>
              </a:solidFill>
              <a:ea typeface="Oswald" pitchFamily="2" charset="0"/>
              <a:cs typeface="Arial" panose="020B0604020202020204" pitchFamily="34" charset="0"/>
              <a:sym typeface="Oswald" pitchFamily="2" charset="0"/>
            </a:endParaRPr>
          </a:p>
        </p:txBody>
      </p:sp>
      <p:sp>
        <p:nvSpPr>
          <p:cNvPr id="13" name="TextBox 12">
            <a:extLst>
              <a:ext uri="{FF2B5EF4-FFF2-40B4-BE49-F238E27FC236}">
                <a16:creationId xmlns:a16="http://schemas.microsoft.com/office/drawing/2014/main" id="{F83E26F8-6C6C-402B-AED4-630E32CBBDA6}"/>
              </a:ext>
            </a:extLst>
          </p:cNvPr>
          <p:cNvSpPr txBox="1"/>
          <p:nvPr/>
        </p:nvSpPr>
        <p:spPr>
          <a:xfrm>
            <a:off x="5691807" y="4507954"/>
            <a:ext cx="5241235" cy="769441"/>
          </a:xfrm>
          <a:prstGeom prst="rect">
            <a:avLst/>
          </a:prstGeom>
          <a:noFill/>
        </p:spPr>
        <p:txBody>
          <a:bodyPr wrap="square" rtlCol="0">
            <a:spAutoFit/>
          </a:bodyPr>
          <a:lstStyle/>
          <a:p>
            <a:r>
              <a:rPr lang="en-US" sz="2200">
                <a:latin typeface="Tw Cen MT (Headings)"/>
              </a:rPr>
              <a:t>SVTH:  TRẦN THỊ VUI – 59</a:t>
            </a:r>
            <a:r>
              <a:rPr lang="en-US" sz="2200" baseline="30000">
                <a:latin typeface="Tw Cen MT (Headings)"/>
              </a:rPr>
              <a:t>TH</a:t>
            </a:r>
            <a:r>
              <a:rPr lang="en-US" sz="2200">
                <a:latin typeface="Tw Cen MT (Headings)"/>
              </a:rPr>
              <a:t>2</a:t>
            </a:r>
          </a:p>
          <a:p>
            <a:r>
              <a:rPr lang="en-US" sz="2200">
                <a:latin typeface="Tw Cen MT (Headings)"/>
              </a:rPr>
              <a:t>GVHD: PGS.TS NGUYỄN THANH TÙNG</a:t>
            </a:r>
          </a:p>
        </p:txBody>
      </p:sp>
    </p:spTree>
    <p:extLst>
      <p:ext uri="{BB962C8B-B14F-4D97-AF65-F5344CB8AC3E}">
        <p14:creationId xmlns:p14="http://schemas.microsoft.com/office/powerpoint/2010/main" val="1403244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5F7C-5951-465A-B0E7-80955303EB4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DAE60E-ACEB-4C6A-8218-FE4A38587E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568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5F7C-5951-465A-B0E7-80955303EB4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DAE60E-ACEB-4C6A-8218-FE4A38587E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393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13</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4DBA9AB-BA15-4F6E-BD89-2643FEF32299}"/>
              </a:ext>
            </a:extLst>
          </p:cNvPr>
          <p:cNvSpPr>
            <a:spLocks noGrp="1"/>
          </p:cNvSpPr>
          <p:nvPr>
            <p:ph type="title"/>
          </p:nvPr>
        </p:nvSpPr>
        <p:spPr>
          <a:xfrm>
            <a:off x="457199" y="914400"/>
            <a:ext cx="7467601" cy="1572768"/>
          </a:xfrm>
        </p:spPr>
        <p:txBody>
          <a:bodyPr>
            <a:normAutofit/>
          </a:bodyPr>
          <a:lstStyle/>
          <a:p>
            <a:r>
              <a:rPr lang="en-US" dirty="0"/>
              <a:t>USE THESE COLORS IN ANY POWERPOINT PRESENTATION</a:t>
            </a:r>
          </a:p>
        </p:txBody>
      </p:sp>
      <p:sp>
        <p:nvSpPr>
          <p:cNvPr id="27" name="Content Placeholder 2">
            <a:extLst>
              <a:ext uri="{FF2B5EF4-FFF2-40B4-BE49-F238E27FC236}">
                <a16:creationId xmlns:a16="http://schemas.microsoft.com/office/drawing/2014/main" id="{B1735E3E-2044-48F5-A76D-564B72FB2183}"/>
              </a:ext>
            </a:extLst>
          </p:cNvPr>
          <p:cNvSpPr txBox="1">
            <a:spLocks/>
          </p:cNvSpPr>
          <p:nvPr/>
        </p:nvSpPr>
        <p:spPr>
          <a:xfrm>
            <a:off x="457200" y="2540000"/>
            <a:ext cx="6591300" cy="3403600"/>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vert="horz" wrap="square" lIns="91440" tIns="0" rIns="91440" bIns="0" rtlCol="0" anchor="ctr">
            <a:noAutofit/>
          </a:bodyPr>
          <a:lstStyle>
            <a:lvl1pPr marL="228600" indent="-22860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dirty="0"/>
          </a:p>
        </p:txBody>
      </p:sp>
      <p:pic>
        <p:nvPicPr>
          <p:cNvPr id="29" name="Picture Placeholder 24" descr="Screen shot of colors menu">
            <a:extLst>
              <a:ext uri="{FF2B5EF4-FFF2-40B4-BE49-F238E27FC236}">
                <a16:creationId xmlns:a16="http://schemas.microsoft.com/office/drawing/2014/main" id="{4F313694-4995-4884-A4B3-28562F7FB4A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8115300" y="1384300"/>
            <a:ext cx="3410712" cy="4572000"/>
          </a:xfrm>
          <a:prstGeom prst="roundRect">
            <a:avLst>
              <a:gd name="adj" fmla="val 2543"/>
            </a:avLst>
          </a:prstGeom>
          <a:ln>
            <a:noFill/>
          </a:ln>
        </p:spPr>
      </p:pic>
      <p:sp>
        <p:nvSpPr>
          <p:cNvPr id="31" name="TextBox 30">
            <a:extLst>
              <a:ext uri="{FF2B5EF4-FFF2-40B4-BE49-F238E27FC236}">
                <a16:creationId xmlns:a16="http://schemas.microsoft.com/office/drawing/2014/main" id="{1D1429EC-5996-4D6C-8B8B-240DD1C8B22D}"/>
              </a:ext>
            </a:extLst>
          </p:cNvPr>
          <p:cNvSpPr txBox="1"/>
          <p:nvPr/>
        </p:nvSpPr>
        <p:spPr>
          <a:xfrm>
            <a:off x="457198" y="2967263"/>
            <a:ext cx="6235149" cy="1754326"/>
          </a:xfrm>
          <a:prstGeom prst="rect">
            <a:avLst/>
          </a:prstGeom>
          <a:noFill/>
        </p:spPr>
        <p:txBody>
          <a:bodyPr wrap="square">
            <a:spAutoFit/>
          </a:bodyPr>
          <a:lstStyle/>
          <a:p>
            <a:pPr marL="342900" indent="-342900">
              <a:buFont typeface="+mj-lt"/>
              <a:buAutoNum type="arabicPeriod"/>
            </a:pPr>
            <a:r>
              <a:rPr lang="en-US"/>
              <a:t>Select a shape or text box border. When you do that, the </a:t>
            </a:r>
            <a:r>
              <a:rPr lang="en-US" b="1"/>
              <a:t>Shape Format </a:t>
            </a:r>
            <a:r>
              <a:rPr lang="en-US"/>
              <a:t>tab appears. </a:t>
            </a:r>
          </a:p>
          <a:p>
            <a:pPr marL="342900" indent="-342900">
              <a:buFont typeface="+mj-lt"/>
              <a:buAutoNum type="arabicPeriod"/>
            </a:pPr>
            <a:r>
              <a:rPr lang="en-US"/>
              <a:t>On the </a:t>
            </a:r>
            <a:r>
              <a:rPr lang="en-US" b="1"/>
              <a:t>Shape Format </a:t>
            </a:r>
            <a:r>
              <a:rPr lang="en-US"/>
              <a:t>tab, select </a:t>
            </a:r>
            <a:r>
              <a:rPr lang="en-US" b="1"/>
              <a:t>Shape Fill </a:t>
            </a:r>
            <a:r>
              <a:rPr lang="en-US"/>
              <a:t>&gt;</a:t>
            </a:r>
            <a:r>
              <a:rPr lang="en-US" b="1"/>
              <a:t> More Fill Colors</a:t>
            </a:r>
            <a:r>
              <a:rPr lang="en-US"/>
              <a:t>.</a:t>
            </a:r>
          </a:p>
          <a:p>
            <a:pPr marL="342900" indent="-342900">
              <a:buFont typeface="+mj-lt"/>
              <a:buAutoNum type="arabicPeriod"/>
            </a:pPr>
            <a:r>
              <a:rPr lang="en-US"/>
              <a:t>In the </a:t>
            </a:r>
            <a:r>
              <a:rPr lang="en-US" b="1"/>
              <a:t>Colors</a:t>
            </a:r>
            <a:r>
              <a:rPr lang="en-US"/>
              <a:t> box, select the </a:t>
            </a:r>
            <a:r>
              <a:rPr lang="en-US" b="1"/>
              <a:t>Custom</a:t>
            </a:r>
            <a:r>
              <a:rPr lang="en-US"/>
              <a:t> tab. </a:t>
            </a:r>
          </a:p>
          <a:p>
            <a:pPr marL="342900" indent="-342900">
              <a:buFont typeface="+mj-lt"/>
              <a:buAutoNum type="arabicPeriod"/>
            </a:pPr>
            <a:r>
              <a:rPr lang="en-US"/>
              <a:t>Enter the </a:t>
            </a:r>
            <a:r>
              <a:rPr lang="en-US" b="1"/>
              <a:t>Hex</a:t>
            </a:r>
            <a:r>
              <a:rPr lang="en-US"/>
              <a:t> value of the color you want to use.</a:t>
            </a:r>
            <a:endParaRPr lang="en-US" dirty="0"/>
          </a:p>
        </p:txBody>
      </p:sp>
    </p:spTree>
    <p:extLst>
      <p:ext uri="{BB962C8B-B14F-4D97-AF65-F5344CB8AC3E}">
        <p14:creationId xmlns:p14="http://schemas.microsoft.com/office/powerpoint/2010/main" val="3643569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a:t>22</a:t>
            </a:r>
            <a:r>
              <a:rPr lang="en-US" noProof="0"/>
              <a:t>/1/2022</a:t>
            </a:r>
            <a:endParaRPr lang="en-US" noProof="0" dirty="0"/>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a:t>Trần Thị Vui</a:t>
            </a:r>
            <a:endParaRPr lang="en-US" noProof="0" dirty="0"/>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19</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a:t>Trần Thị Vui</a:t>
            </a:r>
          </a:p>
          <a:p>
            <a:pPr>
              <a:spcBef>
                <a:spcPts val="3000"/>
              </a:spcBef>
            </a:pPr>
            <a:r>
              <a:rPr lang="en-US" sz="1800"/>
              <a:t>Vuitt72@wru.vn</a:t>
            </a:r>
            <a:endParaRPr lang="en-US" sz="1800" dirty="0"/>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a:solidFill>
                  <a:srgbClr val="FFFFFF"/>
                </a:solidFill>
              </a:rPr>
              <a:t>Nội dung</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514350" indent="-514350">
              <a:buFont typeface="+mj-lt"/>
              <a:buAutoNum type="arabicPeriod"/>
            </a:pPr>
            <a:r>
              <a:rPr lang="en-US"/>
              <a:t>Giới thiệu bài toán dự đoán</a:t>
            </a:r>
            <a:endParaRPr lang="en-US" dirty="0"/>
          </a:p>
          <a:p>
            <a:pPr marL="514350" indent="-514350">
              <a:buFont typeface="+mj-lt"/>
              <a:buAutoNum type="arabicPeriod"/>
            </a:pPr>
            <a:r>
              <a:rPr lang="en-US"/>
              <a:t>Học máy</a:t>
            </a:r>
            <a:endParaRPr lang="en-US" dirty="0"/>
          </a:p>
          <a:p>
            <a:pPr marL="514350" indent="-514350">
              <a:buFont typeface="+mj-lt"/>
              <a:buAutoNum type="arabicPeriod"/>
            </a:pPr>
            <a:r>
              <a:rPr lang="en-US"/>
              <a:t>Bagging và Boostrap</a:t>
            </a:r>
            <a:endParaRPr lang="en-US" dirty="0"/>
          </a:p>
          <a:p>
            <a:pPr marL="514350" indent="-514350">
              <a:buFont typeface="+mj-lt"/>
              <a:buAutoNum type="arabicPeriod"/>
            </a:pPr>
            <a:r>
              <a:rPr lang="en-US"/>
              <a:t>Cây hồi quy (CART)</a:t>
            </a:r>
          </a:p>
          <a:p>
            <a:pPr marL="514350" indent="-514350">
              <a:buFont typeface="+mj-lt"/>
              <a:buAutoNum type="arabicPeriod"/>
            </a:pPr>
            <a:r>
              <a:rPr lang="en-US"/>
              <a:t>Random Forest</a:t>
            </a:r>
          </a:p>
          <a:p>
            <a:pPr marL="514350" indent="-514350">
              <a:buFont typeface="+mj-lt"/>
              <a:buAutoNum type="arabicPeriod"/>
            </a:pPr>
            <a:r>
              <a:rPr lang="en-US"/>
              <a:t>Kết quả thực nghiệm</a:t>
            </a:r>
          </a:p>
          <a:p>
            <a:pPr marL="514350" indent="-514350">
              <a:buFont typeface="+mj-lt"/>
              <a:buAutoNum type="arabicPeriod"/>
            </a:pPr>
            <a:r>
              <a:rPr lang="en-US"/>
              <a:t>Kết luận</a:t>
            </a: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22</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/1/2022</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Dự báo mực nước tại trạm Thakhek trên sông MeKong dùng RF</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a:t>Giới thiệu</a:t>
            </a:r>
            <a:endParaRPr lang="en-US" dirty="0"/>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sz="2000">
                <a:latin typeface="Avenir Next LT Pro (Body)"/>
              </a:rPr>
              <a:t>Việt Nam là nước có tần suất lũ lụt cao </a:t>
            </a:r>
            <a:r>
              <a:rPr lang="en-US" sz="2000">
                <a:solidFill>
                  <a:srgbClr val="000000"/>
                </a:solidFill>
                <a:effectLst/>
                <a:latin typeface="Avenir Next LT Pro (Body)"/>
                <a:ea typeface="Times New Roman" panose="02020603050405020304" pitchFamily="18" charset="0"/>
              </a:rPr>
              <a:t>các khu vực vùng Đồng bằng sông Cửu Long, Đồng bằng duyên hải miền Trung, Đồng bằng Bắc Bộ nhiều năm gần đây chứng kiến nhiều trận lũ lịch sử để lại nhiều hậu quả nặng nề về tính mạng và tài sản tại khu vực trực tiếp chịu thiên tai.</a:t>
            </a:r>
          </a:p>
          <a:p>
            <a:r>
              <a:rPr lang="en-US" sz="2000">
                <a:solidFill>
                  <a:srgbClr val="000000"/>
                </a:solidFill>
                <a:effectLst/>
                <a:latin typeface="Avenir Next LT Pro (Body)"/>
                <a:ea typeface="Times New Roman" panose="02020603050405020304" pitchFamily="18" charset="0"/>
              </a:rPr>
              <a:t>Vì vậy hệ thống cảnh </a:t>
            </a:r>
            <a:r>
              <a:rPr lang="vi-VN" sz="2000"/>
              <a:t>báo lũ lụt là rất quan trọng trong việc giảm thiệt hại do thiên tai gây ra trên vùng đồng bằng sông Cửu Long. Kết quả dự đoán chính xác của mực nước là thông tin quan trọng trong việc cảnh báo lũ lụt</a:t>
            </a:r>
            <a:r>
              <a:rPr lang="en-US" sz="2000"/>
              <a:t>.</a:t>
            </a:r>
          </a:p>
          <a:p>
            <a:endParaRPr lang="en-US" sz="2000">
              <a:solidFill>
                <a:srgbClr val="000000"/>
              </a:solidFill>
              <a:effectLst/>
              <a:latin typeface="Avenir Next LT Pro (Body)"/>
              <a:ea typeface="Times New Roman" panose="02020603050405020304" pitchFamily="18" charset="0"/>
            </a:endParaRPr>
          </a:p>
          <a:p>
            <a:endParaRPr lang="en-US" sz="2000">
              <a:latin typeface="Avenir Next LT Pro (Body)"/>
            </a:endParaRP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22</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/1/2022</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Dự báo mực nước tại trạm Thakhek trên sông MeKong dùng RF</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285610"/>
            <a:ext cx="5806440" cy="1325880"/>
          </a:xfrm>
        </p:spPr>
        <p:txBody>
          <a:bodyPr/>
          <a:lstStyle/>
          <a:p>
            <a:r>
              <a:rPr lang="en-US"/>
              <a:t>Giới thiệu</a:t>
            </a:r>
            <a:endParaRPr lang="en-US" dirty="0"/>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vi-VN" sz="2000"/>
              <a:t>Những năm gần đây công tác dự báo, cảnh báo sớm tình hình </a:t>
            </a:r>
            <a:r>
              <a:rPr lang="en-US" sz="2000"/>
              <a:t>tại trạm ThakHek trên sông MeKong nơi thể hiện sự đóng góp quan trọng của lưu vực thuộc phía trung-nam nước Cộng hòa Dân chủ Nhân dân Lào cho dòng chính sông MeKong ngày càng được chú trọng hơn.</a:t>
            </a:r>
            <a:endParaRPr lang="en-US" sz="2000">
              <a:solidFill>
                <a:srgbClr val="000000"/>
              </a:solidFill>
              <a:effectLst/>
              <a:latin typeface="Avenir Next LT Pro (Body)"/>
              <a:ea typeface="Times New Roman" panose="02020603050405020304" pitchFamily="18" charset="0"/>
            </a:endParaRPr>
          </a:p>
          <a:p>
            <a:endParaRPr lang="en-US" sz="2000">
              <a:latin typeface="Avenir Next LT Pro (Body)"/>
            </a:endParaRPr>
          </a:p>
          <a:p>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Dự báo mực nước tại trạm Thakhek trên sông MeKong dùng RF</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A46BF68-70B7-4138-8185-870A00EFE6B8}"/>
              </a:ext>
            </a:extLst>
          </p:cNvPr>
          <p:cNvPicPr>
            <a:picLocks noChangeAspect="1"/>
          </p:cNvPicPr>
          <p:nvPr/>
        </p:nvPicPr>
        <p:blipFill>
          <a:blip r:embed="rId2"/>
          <a:stretch>
            <a:fillRect/>
          </a:stretch>
        </p:blipFill>
        <p:spPr>
          <a:xfrm>
            <a:off x="6645529" y="755373"/>
            <a:ext cx="5006975" cy="4850297"/>
          </a:xfrm>
          <a:prstGeom prst="rect">
            <a:avLst/>
          </a:prstGeom>
        </p:spPr>
      </p:pic>
      <p:sp>
        <p:nvSpPr>
          <p:cNvPr id="18" name="TextBox 17">
            <a:extLst>
              <a:ext uri="{FF2B5EF4-FFF2-40B4-BE49-F238E27FC236}">
                <a16:creationId xmlns:a16="http://schemas.microsoft.com/office/drawing/2014/main" id="{E6DFBBC9-E510-4EDF-9EEB-ACCDB341CCF4}"/>
              </a:ext>
            </a:extLst>
          </p:cNvPr>
          <p:cNvSpPr txBox="1"/>
          <p:nvPr/>
        </p:nvSpPr>
        <p:spPr>
          <a:xfrm>
            <a:off x="5363818" y="5746194"/>
            <a:ext cx="6096000" cy="369332"/>
          </a:xfrm>
          <a:prstGeom prst="rect">
            <a:avLst/>
          </a:prstGeom>
          <a:noFill/>
        </p:spPr>
        <p:txBody>
          <a:bodyPr wrap="square">
            <a:spAutoFit/>
          </a:bodyPr>
          <a:lstStyle/>
          <a:p>
            <a:pPr algn="ctr">
              <a:spcBef>
                <a:spcPts val="600"/>
              </a:spcBef>
              <a:spcAft>
                <a:spcPts val="600"/>
              </a:spcAft>
            </a:pPr>
            <a:r>
              <a:rPr lang="en-US" sz="1800" i="1">
                <a:effectLst/>
                <a:latin typeface="Times New Roman" panose="02020603050405020304" pitchFamily="18" charset="0"/>
                <a:ea typeface="Times New Roman" panose="02020603050405020304" pitchFamily="18" charset="0"/>
              </a:rPr>
              <a:t>Hình 1. 1 Vị trí lưu vực nghiên cứu</a:t>
            </a:r>
          </a:p>
        </p:txBody>
      </p:sp>
    </p:spTree>
    <p:extLst>
      <p:ext uri="{BB962C8B-B14F-4D97-AF65-F5344CB8AC3E}">
        <p14:creationId xmlns:p14="http://schemas.microsoft.com/office/powerpoint/2010/main" val="129778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a:t>Lý do sử dụng Random Forest</a:t>
            </a:r>
            <a:endParaRPr lang="en-US" dirty="0"/>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147427083"/>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Calibri" panose="020F0502020204030204"/>
              </a:rPr>
              <a:t>22</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/1/2022</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Dự báo mực nước tại trạm Thakhek trên sông MeKong dùng RF</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6AF1-31E7-4AD6-B9FF-4D082E32BF27}"/>
              </a:ext>
            </a:extLst>
          </p:cNvPr>
          <p:cNvSpPr>
            <a:spLocks noGrp="1"/>
          </p:cNvSpPr>
          <p:nvPr>
            <p:ph type="title"/>
          </p:nvPr>
        </p:nvSpPr>
        <p:spPr/>
        <p:txBody>
          <a:bodyPr/>
          <a:lstStyle/>
          <a:p>
            <a:r>
              <a:rPr lang="en-US"/>
              <a:t>Dữ liệu</a:t>
            </a:r>
          </a:p>
        </p:txBody>
      </p:sp>
      <p:sp>
        <p:nvSpPr>
          <p:cNvPr id="4" name="Date Placeholder 3">
            <a:extLst>
              <a:ext uri="{FF2B5EF4-FFF2-40B4-BE49-F238E27FC236}">
                <a16:creationId xmlns:a16="http://schemas.microsoft.com/office/drawing/2014/main" id="{6E5ACD92-902A-43CE-9055-4E4A5A0AB0E3}"/>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531F15C-0030-4549-86A5-E1D16E70ED89}"/>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F125E8E-C033-47B1-8A99-E3154B94E2A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
        <p:nvSpPr>
          <p:cNvPr id="9" name="Content Placeholder 8">
            <a:extLst>
              <a:ext uri="{FF2B5EF4-FFF2-40B4-BE49-F238E27FC236}">
                <a16:creationId xmlns:a16="http://schemas.microsoft.com/office/drawing/2014/main" id="{1CC5B9B6-9946-430A-ADC3-8CE67E6D5C11}"/>
              </a:ext>
            </a:extLst>
          </p:cNvPr>
          <p:cNvSpPr>
            <a:spLocks noGrp="1"/>
          </p:cNvSpPr>
          <p:nvPr>
            <p:ph idx="1"/>
          </p:nvPr>
        </p:nvSpPr>
        <p:spPr>
          <a:xfrm>
            <a:off x="1179576" y="1690688"/>
            <a:ext cx="9829800" cy="4359592"/>
          </a:xfrm>
        </p:spPr>
        <p:txBody>
          <a:bodyPr>
            <a:normAutofit/>
          </a:bodyPr>
          <a:lstStyle/>
          <a:p>
            <a:pPr>
              <a:lnSpc>
                <a:spcPct val="110000"/>
              </a:lnSpc>
            </a:pPr>
            <a:r>
              <a:rPr lang="en-US" sz="2000">
                <a:effectLst/>
                <a:latin typeface="Avenir Next LT Pro (Body)"/>
                <a:ea typeface="Times New Roman" panose="02020603050405020304" pitchFamily="18" charset="0"/>
              </a:rPr>
              <a:t>Dữ liệu được dùng để xây dựng mô hình dự đoán mực nước tại trạm Thakhek được thu thập là bộ dữ liệu mùa lũ các năm từ gồm 1071 bản ghi. </a:t>
            </a:r>
          </a:p>
          <a:p>
            <a:pPr>
              <a:lnSpc>
                <a:spcPct val="110000"/>
              </a:lnSpc>
            </a:pPr>
            <a:r>
              <a:rPr lang="en-US" sz="2000">
                <a:effectLst/>
                <a:latin typeface="Avenir Next LT Pro (Body)"/>
                <a:ea typeface="Times New Roman" panose="02020603050405020304" pitchFamily="18" charset="0"/>
              </a:rPr>
              <a:t>Biến đầu ra H(t+5) là mực nước dự báo cho 5 ngày tới tại trạm Thakhek. </a:t>
            </a:r>
          </a:p>
          <a:p>
            <a:pPr>
              <a:lnSpc>
                <a:spcPct val="110000"/>
              </a:lnSpc>
            </a:pPr>
            <a:r>
              <a:rPr lang="en-US" sz="2000">
                <a:effectLst/>
                <a:latin typeface="Avenir Next LT Pro (Body)"/>
                <a:ea typeface="Times New Roman" panose="02020603050405020304" pitchFamily="18" charset="0"/>
              </a:rPr>
              <a:t>Htk(t), Htk(t-1) và Htk(t-2) lần lượt là mực nước đo được trong ngày hiện tại và hai ngày trước tại trạm Thakhek.</a:t>
            </a:r>
          </a:p>
          <a:p>
            <a:pPr>
              <a:lnSpc>
                <a:spcPct val="110000"/>
              </a:lnSpc>
            </a:pPr>
            <a:r>
              <a:rPr lang="en-US" sz="2000">
                <a:effectLst/>
                <a:latin typeface="Avenir Next LT Pro (Body)"/>
                <a:ea typeface="Times New Roman" panose="02020603050405020304" pitchFamily="18" charset="0"/>
              </a:rPr>
              <a:t> Hnk(t), Hnk(t-1) và Hnk(t-2) lần lượt là mực nước đo được trong ngày hiện tại và hai ngày trước tại trạm Nông Khai, đây là trạm đo ở phía trên của Thakhek, cách Thakhek 300 km về phía thượng nguồn sông Mekong. </a:t>
            </a:r>
          </a:p>
          <a:p>
            <a:pPr>
              <a:lnSpc>
                <a:spcPct val="110000"/>
              </a:lnSpc>
            </a:pPr>
            <a:r>
              <a:rPr lang="en-US" sz="2000">
                <a:effectLst/>
                <a:latin typeface="Avenir Next LT Pro (Body)"/>
                <a:ea typeface="Times New Roman" panose="02020603050405020304" pitchFamily="18" charset="0"/>
              </a:rPr>
              <a:t>Rainfall_w3, Rainfall_w5 và Rainfall_w7 lần lượt là lượng mưa trung bình trên lưu vực gia nhập khu giữa Nông Khai và Thakhek cho các thời đoạn 3, 5 và 7 ngày gần đây nhất. </a:t>
            </a:r>
          </a:p>
          <a:p>
            <a:pPr marL="0" indent="0">
              <a:lnSpc>
                <a:spcPct val="150000"/>
              </a:lnSpc>
              <a:buNone/>
            </a:pPr>
            <a:endParaRPr lang="en-US" sz="2000">
              <a:effectLst/>
              <a:latin typeface="Avenir Next LT Pro (Body)"/>
              <a:ea typeface="Times New Roman" panose="02020603050405020304" pitchFamily="18" charset="0"/>
            </a:endParaRPr>
          </a:p>
          <a:p>
            <a:pPr marL="0" indent="0">
              <a:lnSpc>
                <a:spcPct val="150000"/>
              </a:lnSpc>
              <a:buNone/>
            </a:pPr>
            <a:endParaRPr lang="en-US" sz="2000">
              <a:effectLst/>
              <a:latin typeface="Avenir Next LT Pro (Body)"/>
              <a:ea typeface="Times New Roman" panose="02020603050405020304" pitchFamily="18" charset="0"/>
            </a:endParaRPr>
          </a:p>
          <a:p>
            <a:pPr marL="0" indent="0">
              <a:buNone/>
            </a:pPr>
            <a:endParaRPr lang="en-US" sz="2000"/>
          </a:p>
        </p:txBody>
      </p:sp>
    </p:spTree>
    <p:extLst>
      <p:ext uri="{BB962C8B-B14F-4D97-AF65-F5344CB8AC3E}">
        <p14:creationId xmlns:p14="http://schemas.microsoft.com/office/powerpoint/2010/main" val="256611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a:t>Dữ liệu</a:t>
            </a:r>
            <a:endParaRPr lang="en-US" dirty="0"/>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1353313859"/>
              </p:ext>
            </p:extLst>
          </p:nvPr>
        </p:nvGraphicFramePr>
        <p:xfrm>
          <a:off x="291548" y="1690689"/>
          <a:ext cx="11635407" cy="4087258"/>
        </p:xfrm>
        <a:graphic>
          <a:graphicData uri="http://schemas.openxmlformats.org/drawingml/2006/table">
            <a:tbl>
              <a:tblPr firstRow="1">
                <a:tableStyleId>{21E4AEA4-8DFA-4A89-87EB-49C32662AFE0}</a:tableStyleId>
              </a:tblPr>
              <a:tblGrid>
                <a:gridCol w="1088157">
                  <a:extLst>
                    <a:ext uri="{9D8B030D-6E8A-4147-A177-3AD203B41FA5}">
                      <a16:colId xmlns:a16="http://schemas.microsoft.com/office/drawing/2014/main" val="1477709579"/>
                    </a:ext>
                  </a:extLst>
                </a:gridCol>
                <a:gridCol w="1088157">
                  <a:extLst>
                    <a:ext uri="{9D8B030D-6E8A-4147-A177-3AD203B41FA5}">
                      <a16:colId xmlns:a16="http://schemas.microsoft.com/office/drawing/2014/main" val="3545702570"/>
                    </a:ext>
                  </a:extLst>
                </a:gridCol>
                <a:gridCol w="1088157">
                  <a:extLst>
                    <a:ext uri="{9D8B030D-6E8A-4147-A177-3AD203B41FA5}">
                      <a16:colId xmlns:a16="http://schemas.microsoft.com/office/drawing/2014/main" val="3871754480"/>
                    </a:ext>
                  </a:extLst>
                </a:gridCol>
                <a:gridCol w="1088157">
                  <a:extLst>
                    <a:ext uri="{9D8B030D-6E8A-4147-A177-3AD203B41FA5}">
                      <a16:colId xmlns:a16="http://schemas.microsoft.com/office/drawing/2014/main" val="3866959667"/>
                    </a:ext>
                  </a:extLst>
                </a:gridCol>
                <a:gridCol w="1088157">
                  <a:extLst>
                    <a:ext uri="{9D8B030D-6E8A-4147-A177-3AD203B41FA5}">
                      <a16:colId xmlns:a16="http://schemas.microsoft.com/office/drawing/2014/main" val="3252636882"/>
                    </a:ext>
                  </a:extLst>
                </a:gridCol>
                <a:gridCol w="1088157">
                  <a:extLst>
                    <a:ext uri="{9D8B030D-6E8A-4147-A177-3AD203B41FA5}">
                      <a16:colId xmlns:a16="http://schemas.microsoft.com/office/drawing/2014/main" val="3463278070"/>
                    </a:ext>
                  </a:extLst>
                </a:gridCol>
                <a:gridCol w="753837">
                  <a:extLst>
                    <a:ext uri="{9D8B030D-6E8A-4147-A177-3AD203B41FA5}">
                      <a16:colId xmlns:a16="http://schemas.microsoft.com/office/drawing/2014/main" val="3116995583"/>
                    </a:ext>
                  </a:extLst>
                </a:gridCol>
                <a:gridCol w="1088157">
                  <a:extLst>
                    <a:ext uri="{9D8B030D-6E8A-4147-A177-3AD203B41FA5}">
                      <a16:colId xmlns:a16="http://schemas.microsoft.com/office/drawing/2014/main" val="690935003"/>
                    </a:ext>
                  </a:extLst>
                </a:gridCol>
                <a:gridCol w="1088157">
                  <a:extLst>
                    <a:ext uri="{9D8B030D-6E8A-4147-A177-3AD203B41FA5}">
                      <a16:colId xmlns:a16="http://schemas.microsoft.com/office/drawing/2014/main" val="120446126"/>
                    </a:ext>
                  </a:extLst>
                </a:gridCol>
                <a:gridCol w="1088157">
                  <a:extLst>
                    <a:ext uri="{9D8B030D-6E8A-4147-A177-3AD203B41FA5}">
                      <a16:colId xmlns:a16="http://schemas.microsoft.com/office/drawing/2014/main" val="1745205010"/>
                    </a:ext>
                  </a:extLst>
                </a:gridCol>
                <a:gridCol w="1088157">
                  <a:extLst>
                    <a:ext uri="{9D8B030D-6E8A-4147-A177-3AD203B41FA5}">
                      <a16:colId xmlns:a16="http://schemas.microsoft.com/office/drawing/2014/main" val="2892451847"/>
                    </a:ext>
                  </a:extLst>
                </a:gridCol>
              </a:tblGrid>
              <a:tr h="583894">
                <a:tc>
                  <a:txBody>
                    <a:bodyPr/>
                    <a:lstStyle/>
                    <a:p>
                      <a:r>
                        <a:rPr lang="en-US" sz="1400"/>
                        <a:t>Date</a:t>
                      </a:r>
                      <a:endParaRPr lang="en-US" sz="1400"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Rainfall_w7</a:t>
                      </a:r>
                      <a:endParaRPr lang="en-US" sz="1400"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Rainfall_w5</a:t>
                      </a:r>
                      <a:endParaRPr lang="en-US" sz="1400"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Rainfall_w3</a:t>
                      </a:r>
                      <a:endParaRPr lang="en-US" sz="1400"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Hnk(t-2)</a:t>
                      </a:r>
                      <a:endParaRPr lang="en-US" sz="1400" dirty="0"/>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Hnk(t-1)</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Hnk(t)</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Htk(t-2)</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Hnk(t-1)</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Hnk(t)</a:t>
                      </a:r>
                      <a:endParaRPr lang="en-US" sz="1400" dirty="0"/>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400"/>
                        <a:t>H(t+5)</a:t>
                      </a:r>
                      <a:endParaRPr lang="en-US" sz="1400" dirty="0"/>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3894">
                <a:tc>
                  <a:txBody>
                    <a:bodyPr/>
                    <a:lstStyle/>
                    <a:p>
                      <a:r>
                        <a:rPr lang="en-US" sz="1400"/>
                        <a:t>1/6/1994</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5.6</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2.62</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2.45</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3.8</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3.97</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4.09</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4.13</a:t>
                      </a:r>
                      <a:endParaRPr lang="en-US" sz="1400" dirty="0"/>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3894">
                <a:tc>
                  <a:txBody>
                    <a:bodyPr/>
                    <a:lstStyle/>
                    <a:p>
                      <a:r>
                        <a:rPr lang="en-US" sz="1400"/>
                        <a:t>2/6/1994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6.6</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2.45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2.55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3.97</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4.54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3894">
                <a:tc>
                  <a:txBody>
                    <a:bodyPr/>
                    <a:lstStyle/>
                    <a:p>
                      <a:r>
                        <a:rPr lang="en-US" sz="1400"/>
                        <a:t>3/6/1994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4.32</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2.55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3.06</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4.91</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3894">
                <a:tc>
                  <a:txBody>
                    <a:bodyPr/>
                    <a:lstStyle/>
                    <a:p>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r h="583894">
                <a:tc>
                  <a:txBody>
                    <a:bodyPr/>
                    <a:lstStyle/>
                    <a:p>
                      <a:r>
                        <a:rPr lang="en-US" sz="1400"/>
                        <a:t>30/10/2000</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2.41</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5.23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5.53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5.65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5.91</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6.34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6.29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6.48</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96140428"/>
                  </a:ext>
                </a:extLst>
              </a:tr>
              <a:tr h="583894">
                <a:tc>
                  <a:txBody>
                    <a:bodyPr/>
                    <a:lstStyle/>
                    <a:p>
                      <a:r>
                        <a:rPr lang="en-US" sz="1400"/>
                        <a:t>31/10/2000</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1.04</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3.85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4.01</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5.65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5.91</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6.05</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6.29</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6.33</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1400"/>
                        <a:t>6.48</a:t>
                      </a:r>
                      <a:endParaRPr lang="en-US" sz="1400" dirty="0"/>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35573281"/>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A8CD-2B8C-4A72-B502-11C1D6E83D5B}"/>
              </a:ext>
            </a:extLst>
          </p:cNvPr>
          <p:cNvSpPr>
            <a:spLocks noGrp="1"/>
          </p:cNvSpPr>
          <p:nvPr>
            <p:ph type="title"/>
          </p:nvPr>
        </p:nvSpPr>
        <p:spPr/>
        <p:txBody>
          <a:bodyPr/>
          <a:lstStyle/>
          <a:p>
            <a:r>
              <a:rPr lang="en-US"/>
              <a:t>Tiền xử lý dữ liệu</a:t>
            </a:r>
          </a:p>
        </p:txBody>
      </p:sp>
      <p:sp>
        <p:nvSpPr>
          <p:cNvPr id="3" name="Content Placeholder 2">
            <a:extLst>
              <a:ext uri="{FF2B5EF4-FFF2-40B4-BE49-F238E27FC236}">
                <a16:creationId xmlns:a16="http://schemas.microsoft.com/office/drawing/2014/main" id="{DA9BDA47-1677-44DE-B33C-B6ABFD076181}"/>
              </a:ext>
            </a:extLst>
          </p:cNvPr>
          <p:cNvSpPr>
            <a:spLocks noGrp="1"/>
          </p:cNvSpPr>
          <p:nvPr>
            <p:ph idx="1"/>
          </p:nvPr>
        </p:nvSpPr>
        <p:spPr/>
        <p:txBody>
          <a:bodyPr/>
          <a:lstStyle/>
          <a:p>
            <a:r>
              <a:rPr lang="en-US" sz="2000">
                <a:effectLst/>
                <a:latin typeface="Avenir Next LT Pro (Body)"/>
                <a:ea typeface="Times New Roman" panose="02020603050405020304" pitchFamily="18" charset="0"/>
              </a:rPr>
              <a:t>Bộ dữ liệu trên qua kiểm tra cho thấy không có dữ liệu bị missing. Missing values hay còn gọi là những giá trị bị thiếu, không được điền hoặc không được cập nhật vào bộ dữ liệu. </a:t>
            </a:r>
          </a:p>
          <a:p>
            <a:pPr marL="0" indent="0">
              <a:buNone/>
            </a:pPr>
            <a:r>
              <a:rPr lang="en-US" sz="2000">
                <a:effectLst/>
                <a:latin typeface="Avenir Next LT Pro (Body)"/>
                <a:ea typeface="Times New Roman" panose="02020603050405020304" pitchFamily="18" charset="0"/>
              </a:rPr>
              <a:t>=&gt; Vậy nên bộ dữ liệu còn  để sử dụng xây dựng mô hình dự đoán vẫn là 1071bộ</a:t>
            </a:r>
          </a:p>
          <a:p>
            <a:endParaRPr lang="en-US"/>
          </a:p>
        </p:txBody>
      </p:sp>
      <p:sp>
        <p:nvSpPr>
          <p:cNvPr id="4" name="Date Placeholder 3">
            <a:extLst>
              <a:ext uri="{FF2B5EF4-FFF2-40B4-BE49-F238E27FC236}">
                <a16:creationId xmlns:a16="http://schemas.microsoft.com/office/drawing/2014/main" id="{6978A753-933D-4DF6-B341-42C410A00228}"/>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ACBCAB7D-34EB-4580-9784-A120BBDEFF9D}"/>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3C1E25C-1DCA-4EBF-887C-40788256C96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126738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160</TotalTime>
  <Words>1288</Words>
  <Application>Microsoft Office PowerPoint</Application>
  <PresentationFormat>Widescreen</PresentationFormat>
  <Paragraphs>211</Paragraphs>
  <Slides>19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Avenir Next LT Pro</vt:lpstr>
      <vt:lpstr>Avenir Next LT Pro (Body)</vt:lpstr>
      <vt:lpstr>Calibri</vt:lpstr>
      <vt:lpstr>Cambria Math</vt:lpstr>
      <vt:lpstr>Oswald</vt:lpstr>
      <vt:lpstr>Times New Roman</vt:lpstr>
      <vt:lpstr>Tw Cen MT</vt:lpstr>
      <vt:lpstr>Tw Cen MT (Headings)</vt:lpstr>
      <vt:lpstr>ShapesVTI</vt:lpstr>
      <vt:lpstr>DỰ BÁO MỰC NƯỚC TẠI TRẠM THAKHEK TRÊN SÔNG MEKONG DÙNG RANDOM FOREST</vt:lpstr>
      <vt:lpstr>Nội dung</vt:lpstr>
      <vt:lpstr>Giới thiệu</vt:lpstr>
      <vt:lpstr>Giới thiệu</vt:lpstr>
      <vt:lpstr>Lý do sử dụng Random Forest</vt:lpstr>
      <vt:lpstr>Dữ liệu</vt:lpstr>
      <vt:lpstr>Dữ liệu</vt:lpstr>
      <vt:lpstr>Tiền xử lý dữ liệu</vt:lpstr>
      <vt:lpstr>Topic one</vt:lpstr>
      <vt:lpstr>PowerPoint Presentation</vt:lpstr>
      <vt:lpstr>PowerPoint Presentation</vt:lpstr>
      <vt:lpstr>Chart</vt:lpstr>
      <vt:lpstr>The way to get started is to quit talking and begin doing.</vt:lpstr>
      <vt:lpstr>Team</vt:lpstr>
      <vt:lpstr>Content</vt:lpstr>
      <vt:lpstr>Content  </vt:lpstr>
      <vt:lpstr>Summary</vt:lpstr>
      <vt:lpstr>USE THESE COLORS IN ANY 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DỰ BÁO MỰC NƯỚC TẠI TRẠM THAKHEK TRÊN SÔNG MEKONG DÙNG RANDOM FOREST</dc:title>
  <dc:creator>Vui Trần Thị</dc:creator>
  <cp:lastModifiedBy>Vui Trần Thị</cp:lastModifiedBy>
  <cp:revision>20</cp:revision>
  <dcterms:created xsi:type="dcterms:W3CDTF">2022-01-20T14:39:44Z</dcterms:created>
  <dcterms:modified xsi:type="dcterms:W3CDTF">2022-01-20T17:20:00Z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